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60" r:id="rId3"/>
    <p:sldId id="262" r:id="rId4"/>
    <p:sldId id="261" r:id="rId5"/>
    <p:sldId id="263" r:id="rId6"/>
    <p:sldId id="275" r:id="rId7"/>
    <p:sldId id="273" r:id="rId8"/>
    <p:sldId id="277" r:id="rId9"/>
    <p:sldId id="278" r:id="rId10"/>
    <p:sldId id="280" r:id="rId11"/>
    <p:sldId id="279" r:id="rId12"/>
    <p:sldId id="281" r:id="rId13"/>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982" autoAdjust="0"/>
    <p:restoredTop sz="85658" autoAdjust="0"/>
  </p:normalViewPr>
  <p:slideViewPr>
    <p:cSldViewPr>
      <p:cViewPr varScale="1">
        <p:scale>
          <a:sx n="58" d="100"/>
          <a:sy n="58" d="100"/>
        </p:scale>
        <p:origin x="1932" y="66"/>
      </p:cViewPr>
      <p:guideLst>
        <p:guide orient="horz" pos="2160"/>
        <p:guide pos="2880"/>
      </p:guideLst>
    </p:cSldViewPr>
  </p:slideViewPr>
  <p:notesTextViewPr>
    <p:cViewPr>
      <p:scale>
        <a:sx n="1" d="1"/>
        <a:sy n="1" d="1"/>
      </p:scale>
      <p:origin x="0" y="0"/>
    </p:cViewPr>
  </p:notesTextViewPr>
  <p:sorterViewPr>
    <p:cViewPr>
      <p:scale>
        <a:sx n="100" d="100"/>
        <a:sy n="100" d="100"/>
      </p:scale>
      <p:origin x="0" y="-319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60B452-6033-4F03-B16E-83E19C134BF3}" type="datetimeFigureOut">
              <a:rPr lang="en-AU" smtClean="0"/>
              <a:t>28/08/2016</a:t>
            </a:fld>
            <a:endParaRPr lang="en-AU"/>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849102-A3DE-4B6E-8664-42BEF3AE0A44}" type="slidenum">
              <a:rPr lang="en-AU" smtClean="0"/>
              <a:t>‹#›</a:t>
            </a:fld>
            <a:endParaRPr lang="en-AU"/>
          </a:p>
        </p:txBody>
      </p:sp>
    </p:spTree>
    <p:extLst>
      <p:ext uri="{BB962C8B-B14F-4D97-AF65-F5344CB8AC3E}">
        <p14:creationId xmlns:p14="http://schemas.microsoft.com/office/powerpoint/2010/main" val="18970815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u="sng" kern="1200" dirty="0">
                <a:solidFill>
                  <a:schemeClr val="tx1"/>
                </a:solidFill>
                <a:effectLst/>
                <a:latin typeface="+mn-lt"/>
                <a:ea typeface="+mn-ea"/>
                <a:cs typeface="+mn-cs"/>
              </a:rPr>
              <a:t>Overview</a:t>
            </a:r>
          </a:p>
          <a:p>
            <a:r>
              <a:rPr lang="en-AU" sz="1200" kern="1200" dirty="0">
                <a:solidFill>
                  <a:schemeClr val="tx1"/>
                </a:solidFill>
                <a:effectLst/>
                <a:latin typeface="+mn-lt"/>
                <a:ea typeface="+mn-ea"/>
                <a:cs typeface="+mn-cs"/>
              </a:rPr>
              <a:t>Today, we are going to continue our series on “If I perish, I perish”- the famous words that Esther said when she began</a:t>
            </a:r>
            <a:r>
              <a:rPr lang="en-AU" sz="1200" kern="1200" baseline="0" dirty="0">
                <a:solidFill>
                  <a:schemeClr val="tx1"/>
                </a:solidFill>
                <a:effectLst/>
                <a:latin typeface="+mn-lt"/>
                <a:ea typeface="+mn-ea"/>
                <a:cs typeface="+mn-cs"/>
              </a:rPr>
              <a:t> to understand the destiny that God had called her to and responded by </a:t>
            </a:r>
            <a:r>
              <a:rPr lang="en-AU" sz="1200" kern="1200" dirty="0">
                <a:solidFill>
                  <a:schemeClr val="tx1"/>
                </a:solidFill>
                <a:effectLst/>
                <a:latin typeface="+mn-lt"/>
                <a:ea typeface="+mn-ea"/>
                <a:cs typeface="+mn-cs"/>
              </a:rPr>
              <a:t>resolving in her heart that</a:t>
            </a:r>
            <a:r>
              <a:rPr lang="en-AU" sz="1200" kern="1200" baseline="0" dirty="0">
                <a:solidFill>
                  <a:schemeClr val="tx1"/>
                </a:solidFill>
                <a:effectLst/>
                <a:latin typeface="+mn-lt"/>
                <a:ea typeface="+mn-ea"/>
                <a:cs typeface="+mn-cs"/>
              </a:rPr>
              <a:t> no matter what happens to her, she will lay down her life. </a:t>
            </a:r>
          </a:p>
          <a:p>
            <a:endParaRPr lang="en-AU" sz="1200" kern="1200" baseline="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The topic of dying is not a popular topic.</a:t>
            </a:r>
            <a:r>
              <a:rPr lang="en-AU" sz="1200" kern="1200" baseline="0" dirty="0">
                <a:solidFill>
                  <a:schemeClr val="tx1"/>
                </a:solidFill>
                <a:effectLst/>
                <a:latin typeface="+mn-lt"/>
                <a:ea typeface="+mn-ea"/>
                <a:cs typeface="+mn-cs"/>
              </a:rPr>
              <a:t> It’s funny because with God, what we think is opposite to Heaven’s realities. Jesus told His disciples – If you want to find life, you must lose it to find it. In essence, when we learn to give our lives (fully give it), we learn what it truly means to live. </a:t>
            </a:r>
            <a:endParaRPr lang="en-AU" sz="1200" kern="1200" dirty="0">
              <a:solidFill>
                <a:schemeClr val="tx1"/>
              </a:solidFill>
              <a:effectLst/>
              <a:latin typeface="+mn-lt"/>
              <a:ea typeface="+mn-ea"/>
              <a:cs typeface="+mn-cs"/>
            </a:endParaRPr>
          </a:p>
          <a:p>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Let’s look at</a:t>
            </a:r>
            <a:r>
              <a:rPr lang="en-AU" sz="1200" kern="1200" baseline="0" dirty="0">
                <a:solidFill>
                  <a:schemeClr val="tx1"/>
                </a:solidFill>
                <a:effectLst/>
                <a:latin typeface="+mn-lt"/>
                <a:ea typeface="+mn-ea"/>
                <a:cs typeface="+mn-cs"/>
              </a:rPr>
              <a:t> our key text, John 12 again. </a:t>
            </a:r>
          </a:p>
          <a:p>
            <a:endParaRPr lang="en-AU" sz="1200" kern="1200" baseline="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John 12 tells us that unless a grain of wheat falls to the earth to die, it will not live again. Unless we die, we can never experience the resurrection power of Jesus working in our lives. His (resurrection) power is strongest in us when we willingly give ourselves over to Him in full surrender. </a:t>
            </a:r>
          </a:p>
        </p:txBody>
      </p:sp>
      <p:sp>
        <p:nvSpPr>
          <p:cNvPr id="4" name="Slide Number Placeholder 3"/>
          <p:cNvSpPr>
            <a:spLocks noGrp="1"/>
          </p:cNvSpPr>
          <p:nvPr>
            <p:ph type="sldNum" sz="quarter" idx="10"/>
          </p:nvPr>
        </p:nvSpPr>
        <p:spPr/>
        <p:txBody>
          <a:bodyPr/>
          <a:lstStyle/>
          <a:p>
            <a:fld id="{3B849102-A3DE-4B6E-8664-42BEF3AE0A44}" type="slidenum">
              <a:rPr lang="en-AU" smtClean="0"/>
              <a:t>1</a:t>
            </a:fld>
            <a:endParaRPr lang="en-AU"/>
          </a:p>
        </p:txBody>
      </p:sp>
    </p:spTree>
    <p:extLst>
      <p:ext uri="{BB962C8B-B14F-4D97-AF65-F5344CB8AC3E}">
        <p14:creationId xmlns:p14="http://schemas.microsoft.com/office/powerpoint/2010/main" val="3128002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3B849102-A3DE-4B6E-8664-42BEF3AE0A44}" type="slidenum">
              <a:rPr lang="en-AU" smtClean="0"/>
              <a:t>2</a:t>
            </a:fld>
            <a:endParaRPr lang="en-AU"/>
          </a:p>
        </p:txBody>
      </p:sp>
    </p:spTree>
    <p:extLst>
      <p:ext uri="{BB962C8B-B14F-4D97-AF65-F5344CB8AC3E}">
        <p14:creationId xmlns:p14="http://schemas.microsoft.com/office/powerpoint/2010/main" val="20938174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In order to faithfully follow Jesus,</a:t>
            </a:r>
            <a:r>
              <a:rPr lang="en-AU" baseline="0" dirty="0"/>
              <a:t> we need to hold steadfastly. We will talk about this quality of steadfastness later on. </a:t>
            </a:r>
            <a:endParaRPr lang="en-AU" dirty="0"/>
          </a:p>
        </p:txBody>
      </p:sp>
      <p:sp>
        <p:nvSpPr>
          <p:cNvPr id="4" name="Slide Number Placeholder 3"/>
          <p:cNvSpPr>
            <a:spLocks noGrp="1"/>
          </p:cNvSpPr>
          <p:nvPr>
            <p:ph type="sldNum" sz="quarter" idx="10"/>
          </p:nvPr>
        </p:nvSpPr>
        <p:spPr/>
        <p:txBody>
          <a:bodyPr/>
          <a:lstStyle/>
          <a:p>
            <a:fld id="{3B849102-A3DE-4B6E-8664-42BEF3AE0A44}" type="slidenum">
              <a:rPr lang="en-AU" smtClean="0"/>
              <a:t>4</a:t>
            </a:fld>
            <a:endParaRPr lang="en-AU"/>
          </a:p>
        </p:txBody>
      </p:sp>
    </p:spTree>
    <p:extLst>
      <p:ext uri="{BB962C8B-B14F-4D97-AF65-F5344CB8AC3E}">
        <p14:creationId xmlns:p14="http://schemas.microsoft.com/office/powerpoint/2010/main" val="33564114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To recap, we covered this</a:t>
            </a:r>
            <a:r>
              <a:rPr lang="en-AU" sz="1200" kern="1200" baseline="0" dirty="0">
                <a:solidFill>
                  <a:schemeClr val="tx1"/>
                </a:solidFill>
                <a:effectLst/>
                <a:latin typeface="+mn-lt"/>
                <a:ea typeface="+mn-ea"/>
                <a:cs typeface="+mn-cs"/>
              </a:rPr>
              <a:t> last time. This week, we will look deeper into the barriers or the enemy to complete surrender (our ability to give our lives to God). </a:t>
            </a:r>
            <a:endParaRPr lang="en-AU" sz="1200" kern="1200" dirty="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3B849102-A3DE-4B6E-8664-42BEF3AE0A44}" type="slidenum">
              <a:rPr lang="en-AU" smtClean="0"/>
              <a:t>5</a:t>
            </a:fld>
            <a:endParaRPr lang="en-AU"/>
          </a:p>
        </p:txBody>
      </p:sp>
    </p:spTree>
    <p:extLst>
      <p:ext uri="{BB962C8B-B14F-4D97-AF65-F5344CB8AC3E}">
        <p14:creationId xmlns:p14="http://schemas.microsoft.com/office/powerpoint/2010/main" val="16797610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In</a:t>
            </a:r>
            <a:r>
              <a:rPr lang="en-AU" baseline="0" dirty="0"/>
              <a:t> our John G Lake lessons, we learned that our souls consist of three parts: Mind, Will and Emotions. This is the part that needs to be constantly sanctified while we are here on earth. This is why Romans 12: 1-2 talks about re-presenting ourselves to God as a living sacrifice. </a:t>
            </a:r>
          </a:p>
          <a:p>
            <a:endParaRPr lang="en-AU" baseline="0" dirty="0"/>
          </a:p>
          <a:p>
            <a:r>
              <a:rPr lang="en-AU" baseline="0" dirty="0"/>
              <a:t>In Psalms, we see that David is speaking to his soul. He doesn’t </a:t>
            </a:r>
            <a:r>
              <a:rPr lang="en-AU" b="1" baseline="0" dirty="0"/>
              <a:t>feel </a:t>
            </a:r>
            <a:r>
              <a:rPr lang="en-AU" b="0" baseline="0" dirty="0"/>
              <a:t>like praising God. He feels down, discouraged, disturbed. But he speaks to his soul (his emotions). David often encourages himself and strengthens himself in the Lord this way. He speaks to his soul and tells his feelings to get in line. He uses his will to praise God. </a:t>
            </a:r>
            <a:r>
              <a:rPr lang="en-AU" baseline="0" dirty="0"/>
              <a:t> </a:t>
            </a:r>
          </a:p>
          <a:p>
            <a:endParaRPr lang="en-AU" baseline="0" dirty="0"/>
          </a:p>
          <a:p>
            <a:r>
              <a:rPr lang="en-AU" baseline="0" dirty="0"/>
              <a:t>If we don’t present our minds to be renewed, it becomes an enemy against us and stops us from moving forward in the things of God. </a:t>
            </a:r>
          </a:p>
        </p:txBody>
      </p:sp>
      <p:sp>
        <p:nvSpPr>
          <p:cNvPr id="4" name="Slide Number Placeholder 3"/>
          <p:cNvSpPr>
            <a:spLocks noGrp="1"/>
          </p:cNvSpPr>
          <p:nvPr>
            <p:ph type="sldNum" sz="quarter" idx="10"/>
          </p:nvPr>
        </p:nvSpPr>
        <p:spPr/>
        <p:txBody>
          <a:bodyPr/>
          <a:lstStyle/>
          <a:p>
            <a:fld id="{3B849102-A3DE-4B6E-8664-42BEF3AE0A44}" type="slidenum">
              <a:rPr lang="en-AU" smtClean="0"/>
              <a:t>6</a:t>
            </a:fld>
            <a:endParaRPr lang="en-AU"/>
          </a:p>
        </p:txBody>
      </p:sp>
    </p:spTree>
    <p:extLst>
      <p:ext uri="{BB962C8B-B14F-4D97-AF65-F5344CB8AC3E}">
        <p14:creationId xmlns:p14="http://schemas.microsoft.com/office/powerpoint/2010/main" val="41881836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Saul experienced this when instead</a:t>
            </a:r>
            <a:r>
              <a:rPr lang="en-AU" baseline="0" dirty="0"/>
              <a:t> of trusting God with all his heart, </a:t>
            </a:r>
            <a:r>
              <a:rPr lang="en-AU" b="1" baseline="0" dirty="0"/>
              <a:t>he used his</a:t>
            </a:r>
            <a:r>
              <a:rPr lang="en-AU" baseline="0" dirty="0"/>
              <a:t> </a:t>
            </a:r>
            <a:r>
              <a:rPr lang="en-AU" b="1" baseline="0" dirty="0"/>
              <a:t>mind. </a:t>
            </a:r>
            <a:r>
              <a:rPr lang="en-AU" b="0" baseline="0" dirty="0" err="1"/>
              <a:t>Prov</a:t>
            </a:r>
            <a:r>
              <a:rPr lang="en-AU" b="0" baseline="0" dirty="0"/>
              <a:t> 3:5 and rationalised God’s instructions to him. </a:t>
            </a:r>
          </a:p>
          <a:p>
            <a:endParaRPr lang="en-AU" b="0" baseline="0" dirty="0"/>
          </a:p>
          <a:p>
            <a:r>
              <a:rPr lang="en-AU" b="0" baseline="0" dirty="0"/>
              <a:t>Because Saul failed to obey, he failed to conquer the enemy of his own soul (his mind). And successive generations had to fight the battle that he could’ve won. And that God had intended for him to win. </a:t>
            </a:r>
          </a:p>
          <a:p>
            <a:endParaRPr lang="en-AU" b="0" baseline="0" dirty="0"/>
          </a:p>
          <a:p>
            <a:r>
              <a:rPr lang="en-AU" dirty="0"/>
              <a:t>God had</a:t>
            </a:r>
            <a:r>
              <a:rPr lang="en-AU" baseline="0" dirty="0"/>
              <a:t> intended for Saul to conquer the Amalekites but Saul </a:t>
            </a:r>
            <a:r>
              <a:rPr lang="en-AU" b="1" baseline="0" dirty="0"/>
              <a:t>never lived to the full potential of all that God called him to be. </a:t>
            </a:r>
            <a:r>
              <a:rPr lang="en-AU" dirty="0"/>
              <a:t>How would you feel if God said those words about you “I greatly regret</a:t>
            </a:r>
            <a:r>
              <a:rPr lang="en-AU" baseline="0" dirty="0"/>
              <a:t>”.  Saul had leaned on his own understanding. He allows </a:t>
            </a:r>
            <a:r>
              <a:rPr lang="en-AU" b="1" baseline="0" dirty="0"/>
              <a:t>his mind</a:t>
            </a:r>
            <a:r>
              <a:rPr lang="en-AU" b="0" baseline="0" dirty="0"/>
              <a:t> to get in the way of what God said. And it wasn’t just him who lived through the consequences of his actions. </a:t>
            </a:r>
            <a:endParaRPr lang="en-AU" dirty="0"/>
          </a:p>
        </p:txBody>
      </p:sp>
      <p:sp>
        <p:nvSpPr>
          <p:cNvPr id="4" name="Slide Number Placeholder 3"/>
          <p:cNvSpPr>
            <a:spLocks noGrp="1"/>
          </p:cNvSpPr>
          <p:nvPr>
            <p:ph type="sldNum" sz="quarter" idx="10"/>
          </p:nvPr>
        </p:nvSpPr>
        <p:spPr/>
        <p:txBody>
          <a:bodyPr/>
          <a:lstStyle/>
          <a:p>
            <a:fld id="{3B849102-A3DE-4B6E-8664-42BEF3AE0A44}" type="slidenum">
              <a:rPr lang="en-AU" smtClean="0"/>
              <a:t>7</a:t>
            </a:fld>
            <a:endParaRPr lang="en-AU"/>
          </a:p>
        </p:txBody>
      </p:sp>
    </p:spTree>
    <p:extLst>
      <p:ext uri="{BB962C8B-B14F-4D97-AF65-F5344CB8AC3E}">
        <p14:creationId xmlns:p14="http://schemas.microsoft.com/office/powerpoint/2010/main" val="491235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Future generations suffer from this generations failures.</a:t>
            </a:r>
            <a:r>
              <a:rPr lang="en-AU" baseline="0" dirty="0"/>
              <a:t> </a:t>
            </a:r>
            <a:r>
              <a:rPr lang="en-AU" b="0" baseline="0" dirty="0"/>
              <a:t>The converse is also true – future generations prosper from this generation’s successes.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b="0" baseline="0" dirty="0"/>
              <a:t>In Psalm 78:9, the Children of Ephraim were armed and ready </a:t>
            </a:r>
            <a:r>
              <a:rPr lang="en-AU" b="1" baseline="0" dirty="0"/>
              <a:t>but they turned back!!</a:t>
            </a:r>
            <a:r>
              <a:rPr lang="en-AU" b="0" baseline="0" dirty="0"/>
              <a:t> They never overcame their enemies. This is sad because i</a:t>
            </a:r>
            <a:r>
              <a:rPr lang="en-AU" dirty="0"/>
              <a:t>n the verses preceding, it talks about ensuring that testimonies are passed onto the next and future generations so that they will follow God and not forget Him. They obviously did not</a:t>
            </a:r>
            <a:r>
              <a:rPr lang="en-AU" baseline="0" dirty="0"/>
              <a:t> do that. </a:t>
            </a:r>
            <a:r>
              <a:rPr lang="en-AU" dirty="0"/>
              <a:t> </a:t>
            </a:r>
          </a:p>
        </p:txBody>
      </p:sp>
      <p:sp>
        <p:nvSpPr>
          <p:cNvPr id="4" name="Slide Number Placeholder 3"/>
          <p:cNvSpPr>
            <a:spLocks noGrp="1"/>
          </p:cNvSpPr>
          <p:nvPr>
            <p:ph type="sldNum" sz="quarter" idx="10"/>
          </p:nvPr>
        </p:nvSpPr>
        <p:spPr/>
        <p:txBody>
          <a:bodyPr/>
          <a:lstStyle/>
          <a:p>
            <a:fld id="{3B849102-A3DE-4B6E-8664-42BEF3AE0A44}" type="slidenum">
              <a:rPr lang="en-AU" smtClean="0"/>
              <a:t>8</a:t>
            </a:fld>
            <a:endParaRPr lang="en-AU"/>
          </a:p>
        </p:txBody>
      </p:sp>
    </p:spTree>
    <p:extLst>
      <p:ext uri="{BB962C8B-B14F-4D97-AF65-F5344CB8AC3E}">
        <p14:creationId xmlns:p14="http://schemas.microsoft.com/office/powerpoint/2010/main" val="6854838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So we see the</a:t>
            </a:r>
            <a:r>
              <a:rPr lang="en-AU" sz="1200" kern="1200" baseline="0" dirty="0">
                <a:solidFill>
                  <a:schemeClr val="tx1"/>
                </a:solidFill>
                <a:effectLst/>
                <a:latin typeface="+mn-lt"/>
                <a:ea typeface="+mn-ea"/>
                <a:cs typeface="+mn-cs"/>
              </a:rPr>
              <a:t> consequence of Saul’s actions – He failed to conquer the enemy of his day. And his failure caused future generations to suffer. </a:t>
            </a:r>
          </a:p>
          <a:p>
            <a:endParaRPr lang="en-AU" sz="1200" kern="1200" baseline="0" dirty="0">
              <a:solidFill>
                <a:schemeClr val="tx1"/>
              </a:solidFill>
              <a:effectLst/>
              <a:latin typeface="+mn-lt"/>
              <a:ea typeface="+mn-ea"/>
              <a:cs typeface="+mn-cs"/>
            </a:endParaRPr>
          </a:p>
          <a:p>
            <a:r>
              <a:rPr lang="en-AU" sz="1200" kern="1200" baseline="0" dirty="0">
                <a:solidFill>
                  <a:schemeClr val="tx1"/>
                </a:solidFill>
                <a:effectLst/>
                <a:latin typeface="+mn-lt"/>
                <a:ea typeface="+mn-ea"/>
                <a:cs typeface="+mn-cs"/>
              </a:rPr>
              <a:t>In Esther 2:6, we see that the family of Kish was brought into captivity. Which is why we have Mordecai in Persia. He is a descendant of Saul (of the family of Kish). And the enemy of his day was Haman. A formidable man who had the respect and backing of the King. Despite the oppression and evil law introduced intended to annihilate the Jewish race, Mordecai was able to overcome the enemy. Through great discernment, Mordecai initiates (together with Esther) city-wide prayer and fasting. This ended well – Mordecai overcame. </a:t>
            </a:r>
          </a:p>
          <a:p>
            <a:endParaRPr lang="en-AU" sz="1200" kern="1200" baseline="0" dirty="0">
              <a:solidFill>
                <a:schemeClr val="tx1"/>
              </a:solidFill>
              <a:effectLst/>
              <a:latin typeface="+mn-lt"/>
              <a:ea typeface="+mn-ea"/>
              <a:cs typeface="+mn-cs"/>
            </a:endParaRPr>
          </a:p>
          <a:p>
            <a:r>
              <a:rPr lang="en-AU" sz="1200" kern="1200" baseline="0" dirty="0">
                <a:solidFill>
                  <a:schemeClr val="tx1"/>
                </a:solidFill>
                <a:effectLst/>
                <a:latin typeface="+mn-lt"/>
                <a:ea typeface="+mn-ea"/>
                <a:cs typeface="+mn-cs"/>
              </a:rPr>
              <a:t>But it could have been avoided had Saul not turned his heart away, and leaned on his own understanding.  </a:t>
            </a:r>
            <a:endParaRPr lang="en-AU" sz="1200" kern="1200" dirty="0">
              <a:solidFill>
                <a:schemeClr val="tx1"/>
              </a:solidFill>
              <a:effectLst/>
              <a:latin typeface="+mn-lt"/>
              <a:ea typeface="+mn-ea"/>
              <a:cs typeface="+mn-cs"/>
            </a:endParaRPr>
          </a:p>
          <a:p>
            <a:endParaRPr lang="en-AU"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Our enemy may not be a person. It can be a mindset, an attitude or a behavioural</a:t>
            </a:r>
            <a:r>
              <a:rPr lang="en-AU" sz="1200" kern="1200" baseline="0" dirty="0">
                <a:solidFill>
                  <a:schemeClr val="tx1"/>
                </a:solidFill>
                <a:effectLst/>
                <a:latin typeface="+mn-lt"/>
                <a:ea typeface="+mn-ea"/>
                <a:cs typeface="+mn-cs"/>
              </a:rPr>
              <a:t> pattern</a:t>
            </a:r>
            <a:r>
              <a:rPr lang="en-AU" sz="1200" kern="1200" dirty="0">
                <a:solidFill>
                  <a:schemeClr val="tx1"/>
                </a:solidFill>
                <a:effectLst/>
                <a:latin typeface="+mn-lt"/>
                <a:ea typeface="+mn-ea"/>
                <a:cs typeface="+mn-cs"/>
              </a:rPr>
              <a:t>. These need to be overcome now in our lifetime so that future generations will not have the same issues</a:t>
            </a:r>
            <a:r>
              <a:rPr lang="en-AU" sz="1200" kern="1200" baseline="0" dirty="0">
                <a:solidFill>
                  <a:schemeClr val="tx1"/>
                </a:solidFill>
                <a:effectLst/>
                <a:latin typeface="+mn-lt"/>
                <a:ea typeface="+mn-ea"/>
                <a:cs typeface="+mn-cs"/>
              </a:rPr>
              <a:t> (just like Abraham lied about Sarah being his sister. We see that Isaac and Jacob had similar issues. It set a negative pattern and stronghold in the family). </a:t>
            </a:r>
          </a:p>
          <a:p>
            <a:endParaRPr lang="en-AU" sz="1200" kern="1200" baseline="0" dirty="0">
              <a:solidFill>
                <a:schemeClr val="tx1"/>
              </a:solidFill>
              <a:effectLst/>
              <a:latin typeface="+mn-lt"/>
              <a:ea typeface="+mn-ea"/>
              <a:cs typeface="+mn-cs"/>
            </a:endParaRPr>
          </a:p>
          <a:p>
            <a:r>
              <a:rPr lang="en-AU" sz="1200" kern="1200" baseline="0" dirty="0">
                <a:solidFill>
                  <a:schemeClr val="tx1"/>
                </a:solidFill>
                <a:effectLst/>
                <a:latin typeface="+mn-lt"/>
                <a:ea typeface="+mn-ea"/>
                <a:cs typeface="+mn-cs"/>
              </a:rPr>
              <a:t>We need to confront issues head on now so that it won’t be a problem later. </a:t>
            </a:r>
          </a:p>
          <a:p>
            <a:r>
              <a:rPr lang="en-AU" sz="1200" b="1" kern="1200" baseline="0" dirty="0">
                <a:solidFill>
                  <a:schemeClr val="tx1"/>
                </a:solidFill>
                <a:effectLst/>
                <a:latin typeface="+mn-lt"/>
                <a:ea typeface="+mn-ea"/>
                <a:cs typeface="+mn-cs"/>
              </a:rPr>
              <a:t>Illustration: </a:t>
            </a:r>
            <a:r>
              <a:rPr lang="en-AU" sz="1200" b="0" kern="1200" baseline="0" dirty="0">
                <a:solidFill>
                  <a:schemeClr val="tx1"/>
                </a:solidFill>
                <a:effectLst/>
                <a:latin typeface="+mn-lt"/>
                <a:ea typeface="+mn-ea"/>
                <a:cs typeface="+mn-cs"/>
              </a:rPr>
              <a:t>Putting your head in the sand like an ostrich doesn’t make the problem go away. The problem is still there and while your head is in the sand, the problem may get bigger! </a:t>
            </a:r>
            <a:endParaRPr lang="en-AU" sz="1200" b="1" kern="1200" baseline="0" dirty="0">
              <a:solidFill>
                <a:schemeClr val="tx1"/>
              </a:solidFill>
              <a:effectLst/>
              <a:latin typeface="+mn-lt"/>
              <a:ea typeface="+mn-ea"/>
              <a:cs typeface="+mn-cs"/>
            </a:endParaRPr>
          </a:p>
          <a:p>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B849102-A3DE-4B6E-8664-42BEF3AE0A44}" type="slidenum">
              <a:rPr lang="en-AU" smtClean="0"/>
              <a:t>9</a:t>
            </a:fld>
            <a:endParaRPr lang="en-AU"/>
          </a:p>
        </p:txBody>
      </p:sp>
    </p:spTree>
    <p:extLst>
      <p:ext uri="{BB962C8B-B14F-4D97-AF65-F5344CB8AC3E}">
        <p14:creationId xmlns:p14="http://schemas.microsoft.com/office/powerpoint/2010/main" val="12757043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So how do we conquer the enemy of ourselves? This</a:t>
            </a:r>
            <a:r>
              <a:rPr lang="en-AU" baseline="0" dirty="0"/>
              <a:t> links back to Part One. We need to come back to God and re-present ourselves back to Him. And when we have done that, stay steadfast (remember John 12. If anyone wants to follow Jesus, we must </a:t>
            </a:r>
            <a:r>
              <a:rPr lang="en-AU" b="1" baseline="0" dirty="0"/>
              <a:t>hold steadfastly</a:t>
            </a:r>
            <a:r>
              <a:rPr lang="en-AU" b="0" baseline="0" dirty="0"/>
              <a:t>). </a:t>
            </a:r>
            <a:endParaRPr lang="en-AU" dirty="0"/>
          </a:p>
          <a:p>
            <a:endParaRPr lang="en-AU" dirty="0"/>
          </a:p>
          <a:p>
            <a:r>
              <a:rPr lang="en-AU" dirty="0"/>
              <a:t>The first</a:t>
            </a:r>
            <a:r>
              <a:rPr lang="en-AU" baseline="0" dirty="0"/>
              <a:t> step is the hardest. But if you take a step forward and follow it up with another step, you’ll soon find that you’re walking with Jesus. And soon, you are running the race again as God intended. </a:t>
            </a:r>
            <a:endParaRPr lang="en-AU" dirty="0"/>
          </a:p>
        </p:txBody>
      </p:sp>
      <p:sp>
        <p:nvSpPr>
          <p:cNvPr id="4" name="Slide Number Placeholder 3"/>
          <p:cNvSpPr>
            <a:spLocks noGrp="1"/>
          </p:cNvSpPr>
          <p:nvPr>
            <p:ph type="sldNum" sz="quarter" idx="10"/>
          </p:nvPr>
        </p:nvSpPr>
        <p:spPr/>
        <p:txBody>
          <a:bodyPr/>
          <a:lstStyle/>
          <a:p>
            <a:fld id="{3B849102-A3DE-4B6E-8664-42BEF3AE0A44}" type="slidenum">
              <a:rPr lang="en-AU" smtClean="0"/>
              <a:t>10</a:t>
            </a:fld>
            <a:endParaRPr lang="en-AU"/>
          </a:p>
        </p:txBody>
      </p:sp>
    </p:spTree>
    <p:extLst>
      <p:ext uri="{BB962C8B-B14F-4D97-AF65-F5344CB8AC3E}">
        <p14:creationId xmlns:p14="http://schemas.microsoft.com/office/powerpoint/2010/main" val="37317352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Now</a:t>
            </a:r>
            <a:r>
              <a:rPr lang="en-AU" sz="1200" kern="1200" baseline="0" dirty="0">
                <a:solidFill>
                  <a:schemeClr val="tx1"/>
                </a:solidFill>
                <a:effectLst/>
                <a:latin typeface="+mn-lt"/>
                <a:ea typeface="+mn-ea"/>
                <a:cs typeface="+mn-cs"/>
              </a:rPr>
              <a:t> that we are running the race, we need to remember one thing. We need </a:t>
            </a:r>
            <a:r>
              <a:rPr lang="en-AU" sz="1200" b="1" kern="1200" baseline="0" dirty="0">
                <a:solidFill>
                  <a:schemeClr val="tx1"/>
                </a:solidFill>
                <a:effectLst/>
                <a:latin typeface="+mn-lt"/>
                <a:ea typeface="+mn-ea"/>
                <a:cs typeface="+mn-cs"/>
              </a:rPr>
              <a:t>endurance. </a:t>
            </a:r>
            <a:r>
              <a:rPr lang="en-AU" sz="1200" b="0" kern="1200" baseline="0" dirty="0">
                <a:solidFill>
                  <a:schemeClr val="tx1"/>
                </a:solidFill>
                <a:effectLst/>
                <a:latin typeface="+mn-lt"/>
                <a:ea typeface="+mn-ea"/>
                <a:cs typeface="+mn-cs"/>
              </a:rPr>
              <a:t>After we have done the will of God (Rom 12:1-2 when we present ourselves to God and allow Him to renew our minds, we prove what is the will of God), we can receive the promise. </a:t>
            </a:r>
          </a:p>
          <a:p>
            <a:endParaRPr lang="en-AU" sz="1200" b="0" kern="1200" baseline="0" dirty="0">
              <a:solidFill>
                <a:schemeClr val="tx1"/>
              </a:solidFill>
              <a:effectLst/>
              <a:latin typeface="+mn-lt"/>
              <a:ea typeface="+mn-ea"/>
              <a:cs typeface="+mn-cs"/>
            </a:endParaRPr>
          </a:p>
          <a:p>
            <a:r>
              <a:rPr lang="en-AU" sz="1200" b="0" kern="1200" baseline="0" dirty="0">
                <a:solidFill>
                  <a:schemeClr val="tx1"/>
                </a:solidFill>
                <a:effectLst/>
                <a:latin typeface="+mn-lt"/>
                <a:ea typeface="+mn-ea"/>
                <a:cs typeface="+mn-cs"/>
              </a:rPr>
              <a:t>It is a life of faith. Don’t draw back but move forward. Faith is the substance of things hoped for, the evidence of things not seen with our natural eyes. But with the eyes of our hearts.</a:t>
            </a:r>
          </a:p>
          <a:p>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Endurance is only mentioned one other time and also in the book of Hebrews. </a:t>
            </a:r>
            <a:r>
              <a:rPr lang="en-AU" sz="1200" kern="1200" dirty="0" err="1">
                <a:solidFill>
                  <a:schemeClr val="tx1"/>
                </a:solidFill>
                <a:effectLst/>
                <a:latin typeface="+mn-lt"/>
                <a:ea typeface="+mn-ea"/>
                <a:cs typeface="+mn-cs"/>
              </a:rPr>
              <a:t>Heb</a:t>
            </a:r>
            <a:r>
              <a:rPr lang="en-AU" sz="1200" kern="1200" dirty="0">
                <a:solidFill>
                  <a:schemeClr val="tx1"/>
                </a:solidFill>
                <a:effectLst/>
                <a:latin typeface="+mn-lt"/>
                <a:ea typeface="+mn-ea"/>
                <a:cs typeface="+mn-cs"/>
              </a:rPr>
              <a:t> 12:1 Let us run with </a:t>
            </a:r>
            <a:r>
              <a:rPr lang="en-AU" sz="1200" b="1" kern="1200" dirty="0">
                <a:solidFill>
                  <a:schemeClr val="tx1"/>
                </a:solidFill>
                <a:effectLst/>
                <a:latin typeface="+mn-lt"/>
                <a:ea typeface="+mn-ea"/>
                <a:cs typeface="+mn-cs"/>
              </a:rPr>
              <a:t>endurance. </a:t>
            </a:r>
            <a:r>
              <a:rPr lang="en-AU" sz="1200" kern="1200" dirty="0">
                <a:solidFill>
                  <a:schemeClr val="tx1"/>
                </a:solidFill>
                <a:effectLst/>
                <a:latin typeface="+mn-lt"/>
                <a:ea typeface="+mn-ea"/>
                <a:cs typeface="+mn-cs"/>
              </a:rPr>
              <a:t>You may have the word "patience" in your bibles instead of endurance. The Greek word is </a:t>
            </a:r>
            <a:r>
              <a:rPr lang="en-AU" sz="1200" kern="1200" dirty="0" err="1">
                <a:solidFill>
                  <a:schemeClr val="tx1"/>
                </a:solidFill>
                <a:effectLst/>
                <a:latin typeface="+mn-lt"/>
                <a:ea typeface="+mn-ea"/>
                <a:cs typeface="+mn-cs"/>
              </a:rPr>
              <a:t>Hupomone</a:t>
            </a:r>
            <a:r>
              <a:rPr lang="en-AU" sz="1200" kern="1200" dirty="0">
                <a:solidFill>
                  <a:schemeClr val="tx1"/>
                </a:solidFill>
                <a:effectLst/>
                <a:latin typeface="+mn-lt"/>
                <a:ea typeface="+mn-ea"/>
                <a:cs typeface="+mn-cs"/>
              </a:rPr>
              <a:t> which means </a:t>
            </a:r>
          </a:p>
          <a:p>
            <a:endParaRPr lang="en-AU" sz="1200" i="1" kern="1200" dirty="0">
              <a:solidFill>
                <a:schemeClr val="tx1"/>
              </a:solidFill>
              <a:effectLst/>
              <a:latin typeface="+mn-lt"/>
              <a:ea typeface="+mn-ea"/>
              <a:cs typeface="+mn-cs"/>
            </a:endParaRPr>
          </a:p>
          <a:p>
            <a:r>
              <a:rPr lang="en-AU" sz="1200" i="1" kern="1200" dirty="0">
                <a:solidFill>
                  <a:schemeClr val="tx1"/>
                </a:solidFill>
                <a:effectLst/>
                <a:latin typeface="+mn-lt"/>
                <a:ea typeface="+mn-ea"/>
                <a:cs typeface="+mn-cs"/>
              </a:rPr>
              <a:t>Cheerful, hopeful endurance or constancy. Steadfastness –the characteristic of a man who is not swerved from his deliberate purpose and his loyalty to faith and piety by even his greatest trials and sufferings. Patient enduring, sustaining and perseverance. </a:t>
            </a:r>
          </a:p>
          <a:p>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Steadfast  - Daniel was steadfast (unchangeable-ness during changeable times). Despite evil, jealous satraps plotting his downfall, Daniel remained steadfast and kept his daily habit of praying in open. In Psalms 51, David prayed for God to renew a steadfast spirit within him. In other Psalms, David declares that his heart is steadfast – it was a decision of his will to sing and praise God despite his circumstances. The Lord is my rock and my </a:t>
            </a:r>
            <a:r>
              <a:rPr lang="en-AU" sz="1200" kern="1200" dirty="0" err="1">
                <a:solidFill>
                  <a:schemeClr val="tx1"/>
                </a:solidFill>
                <a:effectLst/>
                <a:latin typeface="+mn-lt"/>
                <a:ea typeface="+mn-ea"/>
                <a:cs typeface="+mn-cs"/>
              </a:rPr>
              <a:t>defense</a:t>
            </a:r>
            <a:r>
              <a:rPr lang="en-AU" sz="1200" kern="1200" dirty="0">
                <a:solidFill>
                  <a:schemeClr val="tx1"/>
                </a:solidFill>
                <a:effectLst/>
                <a:latin typeface="+mn-lt"/>
                <a:ea typeface="+mn-ea"/>
                <a:cs typeface="+mn-cs"/>
              </a:rPr>
              <a:t>, I shall not be moved. Because my life is on Jesus the rock, I cannot be moved. I cannot be affected, I cannot be shaken, I cannot be disturbed or distracted.</a:t>
            </a:r>
            <a:endParaRPr lang="en-AU" dirty="0"/>
          </a:p>
        </p:txBody>
      </p:sp>
      <p:sp>
        <p:nvSpPr>
          <p:cNvPr id="4" name="Slide Number Placeholder 3"/>
          <p:cNvSpPr>
            <a:spLocks noGrp="1"/>
          </p:cNvSpPr>
          <p:nvPr>
            <p:ph type="sldNum" sz="quarter" idx="10"/>
          </p:nvPr>
        </p:nvSpPr>
        <p:spPr/>
        <p:txBody>
          <a:bodyPr/>
          <a:lstStyle/>
          <a:p>
            <a:fld id="{3B849102-A3DE-4B6E-8664-42BEF3AE0A44}" type="slidenum">
              <a:rPr lang="en-AU" smtClean="0"/>
              <a:t>11</a:t>
            </a:fld>
            <a:endParaRPr lang="en-AU"/>
          </a:p>
        </p:txBody>
      </p:sp>
    </p:spTree>
    <p:extLst>
      <p:ext uri="{BB962C8B-B14F-4D97-AF65-F5344CB8AC3E}">
        <p14:creationId xmlns:p14="http://schemas.microsoft.com/office/powerpoint/2010/main" val="1293087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Don’t</a:t>
            </a:r>
            <a:r>
              <a:rPr lang="en-AU" baseline="0" dirty="0"/>
              <a:t> just run the race or sit in the stands watching. </a:t>
            </a:r>
          </a:p>
          <a:p>
            <a:r>
              <a:rPr lang="en-AU" baseline="0" dirty="0"/>
              <a:t>Run the race that God has given you. Run it to win it. Live to the full potential of all that God has intended for you. </a:t>
            </a:r>
          </a:p>
          <a:p>
            <a:endParaRPr lang="en-AU" dirty="0"/>
          </a:p>
        </p:txBody>
      </p:sp>
      <p:sp>
        <p:nvSpPr>
          <p:cNvPr id="4" name="Slide Number Placeholder 3"/>
          <p:cNvSpPr>
            <a:spLocks noGrp="1"/>
          </p:cNvSpPr>
          <p:nvPr>
            <p:ph type="sldNum" sz="quarter" idx="10"/>
          </p:nvPr>
        </p:nvSpPr>
        <p:spPr/>
        <p:txBody>
          <a:bodyPr/>
          <a:lstStyle/>
          <a:p>
            <a:fld id="{3B849102-A3DE-4B6E-8664-42BEF3AE0A44}" type="slidenum">
              <a:rPr lang="en-AU" smtClean="0"/>
              <a:t>12</a:t>
            </a:fld>
            <a:endParaRPr lang="en-AU"/>
          </a:p>
        </p:txBody>
      </p:sp>
    </p:spTree>
    <p:extLst>
      <p:ext uri="{BB962C8B-B14F-4D97-AF65-F5344CB8AC3E}">
        <p14:creationId xmlns:p14="http://schemas.microsoft.com/office/powerpoint/2010/main" val="15197100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0" y="5589240"/>
            <a:ext cx="9144000" cy="504825"/>
          </a:xfrm>
        </p:spPr>
        <p:txBody>
          <a:bodyPr/>
          <a:lstStyle/>
          <a:p>
            <a:r>
              <a:rPr lang="en-US" b="0" dirty="0"/>
              <a:t>Grace Liew</a:t>
            </a:r>
          </a:p>
        </p:txBody>
      </p:sp>
      <p:sp>
        <p:nvSpPr>
          <p:cNvPr id="4" name="Text Placeholder 3"/>
          <p:cNvSpPr>
            <a:spLocks noGrp="1"/>
          </p:cNvSpPr>
          <p:nvPr>
            <p:ph type="body" sz="quarter" idx="12"/>
          </p:nvPr>
        </p:nvSpPr>
        <p:spPr>
          <a:xfrm>
            <a:off x="18056" y="188640"/>
            <a:ext cx="2519362" cy="329008"/>
          </a:xfrm>
        </p:spPr>
        <p:txBody>
          <a:bodyPr/>
          <a:lstStyle/>
          <a:p>
            <a:r>
              <a:rPr lang="en-US" sz="1100" b="0" dirty="0">
                <a:solidFill>
                  <a:schemeClr val="bg1"/>
                </a:solidFill>
              </a:rPr>
              <a:t>28/8/2016</a:t>
            </a:r>
          </a:p>
        </p:txBody>
      </p:sp>
      <p:sp>
        <p:nvSpPr>
          <p:cNvPr id="2" name="Title 1"/>
          <p:cNvSpPr>
            <a:spLocks noGrp="1"/>
          </p:cNvSpPr>
          <p:nvPr>
            <p:ph type="title"/>
          </p:nvPr>
        </p:nvSpPr>
        <p:spPr>
          <a:xfrm>
            <a:off x="1283" y="4077072"/>
            <a:ext cx="9144000" cy="1412776"/>
          </a:xfrm>
          <a:solidFill>
            <a:schemeClr val="bg1">
              <a:alpha val="84000"/>
            </a:schemeClr>
          </a:solidFill>
        </p:spPr>
        <p:txBody>
          <a:bodyPr/>
          <a:lstStyle/>
          <a:p>
            <a:r>
              <a:rPr lang="en-US" sz="4400" spc="300" dirty="0"/>
              <a:t>If I perish, I perish</a:t>
            </a:r>
            <a:br>
              <a:rPr lang="en-US" sz="4400" spc="300" dirty="0"/>
            </a:br>
            <a:r>
              <a:rPr lang="en-US" sz="3200" b="0" spc="300" dirty="0"/>
              <a:t>Part Two</a:t>
            </a:r>
            <a:endParaRPr lang="en-US" sz="4400" b="0" spc="300" dirty="0"/>
          </a:p>
        </p:txBody>
      </p:sp>
    </p:spTree>
    <p:extLst>
      <p:ext uri="{BB962C8B-B14F-4D97-AF65-F5344CB8AC3E}">
        <p14:creationId xmlns:p14="http://schemas.microsoft.com/office/powerpoint/2010/main" val="236161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John 12:24-26 (AMP)</a:t>
            </a:r>
          </a:p>
        </p:txBody>
      </p:sp>
      <p:sp>
        <p:nvSpPr>
          <p:cNvPr id="3" name="Content Placeholder 2"/>
          <p:cNvSpPr>
            <a:spLocks noGrp="1"/>
          </p:cNvSpPr>
          <p:nvPr>
            <p:ph idx="1"/>
          </p:nvPr>
        </p:nvSpPr>
        <p:spPr>
          <a:xfrm>
            <a:off x="251520" y="1207293"/>
            <a:ext cx="8712968" cy="4886003"/>
          </a:xfrm>
        </p:spPr>
        <p:txBody>
          <a:bodyPr>
            <a:normAutofit/>
          </a:bodyPr>
          <a:lstStyle/>
          <a:p>
            <a:pPr marL="0" indent="0">
              <a:buNone/>
            </a:pPr>
            <a:r>
              <a:rPr lang="en-AU" sz="3000" i="1" dirty="0"/>
              <a:t>"I assure you and most solemnly say to you, </a:t>
            </a:r>
            <a:r>
              <a:rPr lang="en-AU" sz="3000" b="1" i="1" dirty="0"/>
              <a:t>unless</a:t>
            </a:r>
            <a:r>
              <a:rPr lang="en-AU" sz="3000" i="1" dirty="0"/>
              <a:t> a grain of wheat </a:t>
            </a:r>
            <a:r>
              <a:rPr lang="en-AU" sz="3000" b="1" i="1" dirty="0"/>
              <a:t>falls into the earth and dies</a:t>
            </a:r>
            <a:r>
              <a:rPr lang="en-AU" sz="3000" i="1" dirty="0"/>
              <a:t>, it remains alone [just one grain, never more]. </a:t>
            </a:r>
          </a:p>
          <a:p>
            <a:pPr marL="0" indent="0">
              <a:buNone/>
            </a:pPr>
            <a:r>
              <a:rPr lang="en-AU" sz="3000" i="1" dirty="0"/>
              <a:t>But if it dies, it produces much grain and yields a harvest. </a:t>
            </a:r>
          </a:p>
        </p:txBody>
      </p:sp>
      <p:pic>
        <p:nvPicPr>
          <p:cNvPr id="5" name="Picture 2" descr="http://frlouis.com/wp-content/uploads/2012/08/germination-of-a-see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3870878"/>
            <a:ext cx="3810000" cy="2981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105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John 12:24-26 (AMP)</a:t>
            </a:r>
          </a:p>
        </p:txBody>
      </p:sp>
      <p:sp>
        <p:nvSpPr>
          <p:cNvPr id="3" name="Content Placeholder 2"/>
          <p:cNvSpPr>
            <a:spLocks noGrp="1"/>
          </p:cNvSpPr>
          <p:nvPr>
            <p:ph idx="1"/>
          </p:nvPr>
        </p:nvSpPr>
        <p:spPr>
          <a:xfrm>
            <a:off x="251520" y="1207293"/>
            <a:ext cx="8712968" cy="4886003"/>
          </a:xfrm>
        </p:spPr>
        <p:txBody>
          <a:bodyPr>
            <a:normAutofit/>
          </a:bodyPr>
          <a:lstStyle/>
          <a:p>
            <a:pPr marL="0" indent="0">
              <a:buNone/>
            </a:pPr>
            <a:r>
              <a:rPr lang="en-AU" i="1" dirty="0"/>
              <a:t>The one who loves his life </a:t>
            </a:r>
          </a:p>
          <a:p>
            <a:pPr marL="0" indent="0">
              <a:buNone/>
            </a:pPr>
            <a:r>
              <a:rPr lang="en-AU" i="1" dirty="0"/>
              <a:t>[eventually] loses it [through death], </a:t>
            </a:r>
          </a:p>
          <a:p>
            <a:pPr marL="0" indent="0">
              <a:buNone/>
            </a:pPr>
            <a:endParaRPr lang="en-AU" i="1" dirty="0"/>
          </a:p>
          <a:p>
            <a:pPr marL="0" indent="0">
              <a:buNone/>
            </a:pPr>
            <a:r>
              <a:rPr lang="en-AU" i="1" dirty="0"/>
              <a:t>but the one who hates his life in this world [and </a:t>
            </a:r>
            <a:r>
              <a:rPr lang="en-AU" b="1" i="1" dirty="0"/>
              <a:t>is concerned with pleasing God</a:t>
            </a:r>
            <a:r>
              <a:rPr lang="en-AU" i="1" dirty="0"/>
              <a:t>] </a:t>
            </a:r>
          </a:p>
          <a:p>
            <a:pPr marL="0" indent="0">
              <a:buNone/>
            </a:pPr>
            <a:r>
              <a:rPr lang="en-AU" i="1" dirty="0"/>
              <a:t>will keep it for life eternal. </a:t>
            </a:r>
            <a:endParaRPr lang="en-AU" dirty="0"/>
          </a:p>
        </p:txBody>
      </p:sp>
    </p:spTree>
    <p:extLst>
      <p:ext uri="{BB962C8B-B14F-4D97-AF65-F5344CB8AC3E}">
        <p14:creationId xmlns:p14="http://schemas.microsoft.com/office/powerpoint/2010/main" val="2222796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John 12:24-26 (AMP)</a:t>
            </a:r>
          </a:p>
        </p:txBody>
      </p:sp>
      <p:sp>
        <p:nvSpPr>
          <p:cNvPr id="3" name="Content Placeholder 2"/>
          <p:cNvSpPr>
            <a:spLocks noGrp="1"/>
          </p:cNvSpPr>
          <p:nvPr>
            <p:ph idx="1"/>
          </p:nvPr>
        </p:nvSpPr>
        <p:spPr>
          <a:xfrm>
            <a:off x="251520" y="1207293"/>
            <a:ext cx="8712968" cy="4886003"/>
          </a:xfrm>
        </p:spPr>
        <p:txBody>
          <a:bodyPr>
            <a:normAutofit/>
          </a:bodyPr>
          <a:lstStyle/>
          <a:p>
            <a:pPr marL="0" indent="0">
              <a:buNone/>
            </a:pPr>
            <a:r>
              <a:rPr lang="en-AU" i="1" dirty="0"/>
              <a:t>If anyone serves Me, </a:t>
            </a:r>
            <a:r>
              <a:rPr lang="en-AU" b="1" i="1" dirty="0"/>
              <a:t>he must [continue to faithfully] follow Me</a:t>
            </a:r>
            <a:r>
              <a:rPr lang="en-AU" i="1" dirty="0"/>
              <a:t> </a:t>
            </a:r>
          </a:p>
          <a:p>
            <a:pPr marL="0" indent="0">
              <a:buNone/>
            </a:pPr>
            <a:r>
              <a:rPr lang="en-AU" i="1" dirty="0"/>
              <a:t>[without hesitation, </a:t>
            </a:r>
            <a:r>
              <a:rPr lang="en-AU" b="1" i="1" dirty="0"/>
              <a:t>holding steadfastly </a:t>
            </a:r>
            <a:r>
              <a:rPr lang="en-AU" i="1" dirty="0"/>
              <a:t>to Me, conforming to My example in living and, if need be, suffering or perhaps dying because of faith in Me]; </a:t>
            </a:r>
          </a:p>
          <a:p>
            <a:pPr marL="0" indent="0">
              <a:buNone/>
            </a:pPr>
            <a:r>
              <a:rPr lang="en-AU" i="1" dirty="0"/>
              <a:t>and wherever I am [in heaven’s glory], there will My servant be also. If anyone serves Me, the Father will honour him.</a:t>
            </a:r>
            <a:endParaRPr lang="en-AU" dirty="0"/>
          </a:p>
        </p:txBody>
      </p:sp>
    </p:spTree>
    <p:extLst>
      <p:ext uri="{BB962C8B-B14F-4D97-AF65-F5344CB8AC3E}">
        <p14:creationId xmlns:p14="http://schemas.microsoft.com/office/powerpoint/2010/main" val="25456028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Recap</a:t>
            </a:r>
          </a:p>
        </p:txBody>
      </p:sp>
      <p:sp>
        <p:nvSpPr>
          <p:cNvPr id="3" name="Content Placeholder 2"/>
          <p:cNvSpPr>
            <a:spLocks noGrp="1"/>
          </p:cNvSpPr>
          <p:nvPr>
            <p:ph idx="1"/>
          </p:nvPr>
        </p:nvSpPr>
        <p:spPr/>
        <p:txBody>
          <a:bodyPr>
            <a:normAutofit lnSpcReduction="10000"/>
          </a:bodyPr>
          <a:lstStyle/>
          <a:p>
            <a:pPr lvl="0"/>
            <a:r>
              <a:rPr lang="en-AU" dirty="0"/>
              <a:t>What does it mean to die? </a:t>
            </a:r>
          </a:p>
          <a:p>
            <a:pPr marL="971550" lvl="1" indent="-514350">
              <a:buFont typeface="+mj-lt"/>
              <a:buAutoNum type="arabicPeriod"/>
            </a:pPr>
            <a:r>
              <a:rPr lang="en-AU" dirty="0"/>
              <a:t>Present our bodies</a:t>
            </a:r>
          </a:p>
          <a:p>
            <a:pPr marL="971550" lvl="1" indent="-514350">
              <a:buFont typeface="+mj-lt"/>
              <a:buAutoNum type="arabicPeriod"/>
            </a:pPr>
            <a:r>
              <a:rPr lang="en-AU" dirty="0"/>
              <a:t>Present our members</a:t>
            </a:r>
          </a:p>
          <a:p>
            <a:pPr marL="971550" lvl="1" indent="-514350">
              <a:buFont typeface="+mj-lt"/>
              <a:buAutoNum type="arabicPeriod"/>
            </a:pPr>
            <a:r>
              <a:rPr lang="en-AU" dirty="0"/>
              <a:t>Present our minds</a:t>
            </a:r>
          </a:p>
          <a:p>
            <a:pPr lvl="0"/>
            <a:r>
              <a:rPr lang="en-AU" dirty="0"/>
              <a:t>The enemy to complete surrender</a:t>
            </a:r>
          </a:p>
          <a:p>
            <a:pPr lvl="1"/>
            <a:r>
              <a:rPr lang="en-AU" dirty="0"/>
              <a:t>Our heart attitude</a:t>
            </a:r>
          </a:p>
          <a:p>
            <a:pPr lvl="1"/>
            <a:r>
              <a:rPr lang="en-AU" dirty="0"/>
              <a:t>“Other things” that choke us (thorny ground)</a:t>
            </a:r>
          </a:p>
          <a:p>
            <a:pPr lvl="1"/>
            <a:r>
              <a:rPr lang="en-AU" dirty="0"/>
              <a:t>Our own souls</a:t>
            </a:r>
          </a:p>
          <a:p>
            <a:pPr lvl="0"/>
            <a:r>
              <a:rPr lang="en-AU" dirty="0"/>
              <a:t>Living a resurrected life!</a:t>
            </a:r>
          </a:p>
          <a:p>
            <a:endParaRPr lang="en-AU" dirty="0"/>
          </a:p>
        </p:txBody>
      </p:sp>
      <p:sp>
        <p:nvSpPr>
          <p:cNvPr id="5" name="Rectangle 4"/>
          <p:cNvSpPr/>
          <p:nvPr/>
        </p:nvSpPr>
        <p:spPr>
          <a:xfrm>
            <a:off x="179512" y="3140968"/>
            <a:ext cx="8784976" cy="1944216"/>
          </a:xfrm>
          <a:prstGeom prst="rect">
            <a:avLst/>
          </a:prstGeom>
          <a:no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860955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The Soul</a:t>
            </a:r>
          </a:p>
        </p:txBody>
      </p:sp>
      <p:sp>
        <p:nvSpPr>
          <p:cNvPr id="3" name="Content Placeholder 2"/>
          <p:cNvSpPr>
            <a:spLocks noGrp="1"/>
          </p:cNvSpPr>
          <p:nvPr>
            <p:ph idx="1"/>
          </p:nvPr>
        </p:nvSpPr>
        <p:spPr>
          <a:xfrm>
            <a:off x="251520" y="1700808"/>
            <a:ext cx="8280920" cy="4392488"/>
          </a:xfrm>
        </p:spPr>
        <p:txBody>
          <a:bodyPr>
            <a:normAutofit/>
          </a:bodyPr>
          <a:lstStyle/>
          <a:p>
            <a:r>
              <a:rPr lang="en-AU" dirty="0"/>
              <a:t>Consists of mind, will and emotions</a:t>
            </a:r>
          </a:p>
          <a:p>
            <a:r>
              <a:rPr lang="en-AU" dirty="0"/>
              <a:t>In Psalms 42:5 (AMP) </a:t>
            </a:r>
          </a:p>
          <a:p>
            <a:pPr marL="400050" lvl="1" indent="0">
              <a:buNone/>
            </a:pPr>
            <a:r>
              <a:rPr lang="en-AU" sz="2400" i="1" dirty="0"/>
              <a:t>“Why are you </a:t>
            </a:r>
            <a:r>
              <a:rPr lang="en-AU" sz="2400" b="1" i="1" dirty="0"/>
              <a:t>in despair, O my soul</a:t>
            </a:r>
            <a:r>
              <a:rPr lang="en-AU" sz="2400" i="1" dirty="0"/>
              <a:t>? And why have you become </a:t>
            </a:r>
            <a:r>
              <a:rPr lang="en-AU" sz="2400" b="1" i="1" dirty="0"/>
              <a:t>restless and disturbed </a:t>
            </a:r>
            <a:r>
              <a:rPr lang="en-AU" sz="2400" i="1" dirty="0"/>
              <a:t>within me? Hope in God and wait expectantly for Him, for </a:t>
            </a:r>
            <a:r>
              <a:rPr lang="en-AU" sz="2400" b="1" i="1" dirty="0"/>
              <a:t>I shall again praise Him </a:t>
            </a:r>
            <a:r>
              <a:rPr lang="en-AU" sz="2400" i="1" dirty="0"/>
              <a:t>for the help of His presence..” </a:t>
            </a:r>
          </a:p>
          <a:p>
            <a:r>
              <a:rPr lang="en-AU" dirty="0"/>
              <a:t>David speaks to his emotions and harnesses his will to praise God</a:t>
            </a:r>
          </a:p>
          <a:p>
            <a:pPr marL="0" indent="0">
              <a:buNone/>
            </a:pPr>
            <a:endParaRPr lang="en-AU" dirty="0"/>
          </a:p>
        </p:txBody>
      </p:sp>
      <p:sp>
        <p:nvSpPr>
          <p:cNvPr id="4" name="Oval 3"/>
          <p:cNvSpPr/>
          <p:nvPr/>
        </p:nvSpPr>
        <p:spPr>
          <a:xfrm>
            <a:off x="6876496" y="116848"/>
            <a:ext cx="2160000" cy="1872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Oval 4"/>
          <p:cNvSpPr/>
          <p:nvPr/>
        </p:nvSpPr>
        <p:spPr>
          <a:xfrm>
            <a:off x="7092280" y="332656"/>
            <a:ext cx="1692000" cy="1440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Oval 5"/>
          <p:cNvSpPr/>
          <p:nvPr/>
        </p:nvSpPr>
        <p:spPr>
          <a:xfrm>
            <a:off x="7344440" y="548792"/>
            <a:ext cx="1188000" cy="1008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4006952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2800" dirty="0"/>
              <a:t>The enemy we fail to conquer, will conquer you</a:t>
            </a:r>
            <a:endParaRPr lang="en-AU" dirty="0"/>
          </a:p>
        </p:txBody>
      </p:sp>
      <p:sp>
        <p:nvSpPr>
          <p:cNvPr id="3" name="Content Placeholder 2"/>
          <p:cNvSpPr>
            <a:spLocks noGrp="1"/>
          </p:cNvSpPr>
          <p:nvPr>
            <p:ph idx="1"/>
          </p:nvPr>
        </p:nvSpPr>
        <p:spPr>
          <a:xfrm>
            <a:off x="3838665" y="1340769"/>
            <a:ext cx="5125823" cy="4392487"/>
          </a:xfrm>
        </p:spPr>
        <p:txBody>
          <a:bodyPr>
            <a:normAutofit/>
          </a:bodyPr>
          <a:lstStyle/>
          <a:p>
            <a:r>
              <a:rPr lang="en-AU" sz="2400" dirty="0"/>
              <a:t>Saul failed to obey God’s instructions (1 Sam 15)</a:t>
            </a:r>
          </a:p>
          <a:p>
            <a:r>
              <a:rPr lang="en-AU" sz="2400" dirty="0" err="1"/>
              <a:t>Prov</a:t>
            </a:r>
            <a:r>
              <a:rPr lang="en-AU" sz="2400" dirty="0"/>
              <a:t> 3:5 </a:t>
            </a:r>
            <a:r>
              <a:rPr lang="en-AU" sz="2400" i="1" dirty="0"/>
              <a:t>Trust in the Lord with all your </a:t>
            </a:r>
            <a:r>
              <a:rPr lang="en-AU" sz="2400" b="1" i="1" dirty="0"/>
              <a:t>heart</a:t>
            </a:r>
            <a:r>
              <a:rPr lang="en-AU" sz="2400" i="1" dirty="0"/>
              <a:t>.</a:t>
            </a:r>
            <a:r>
              <a:rPr lang="en-AU" sz="2400" dirty="0"/>
              <a:t> </a:t>
            </a:r>
            <a:r>
              <a:rPr lang="en-AU" sz="2400" i="1" dirty="0"/>
              <a:t>Lean not on your own </a:t>
            </a:r>
            <a:r>
              <a:rPr lang="en-AU" sz="2400" b="1" i="1" dirty="0"/>
              <a:t>understanding</a:t>
            </a:r>
            <a:r>
              <a:rPr lang="en-AU" sz="2400" i="1" dirty="0"/>
              <a:t>. </a:t>
            </a:r>
          </a:p>
          <a:p>
            <a:r>
              <a:rPr lang="en-AU" sz="2400" dirty="0"/>
              <a:t>Because of Saul’s disobedience, generations later had to fight the battle he could’ve won.</a:t>
            </a:r>
          </a:p>
        </p:txBody>
      </p:sp>
      <p:pic>
        <p:nvPicPr>
          <p:cNvPr id="7172" name="Picture 4" descr="https://lannononsamuel.files.wordpress.com/2013/03/005aga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63" y="1340769"/>
            <a:ext cx="3861428" cy="4608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35820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Failure to conquer enemies now will jeopardize future generations</a:t>
            </a:r>
          </a:p>
        </p:txBody>
      </p:sp>
      <p:sp>
        <p:nvSpPr>
          <p:cNvPr id="3" name="Content Placeholder 2"/>
          <p:cNvSpPr>
            <a:spLocks noGrp="1"/>
          </p:cNvSpPr>
          <p:nvPr>
            <p:ph idx="1"/>
          </p:nvPr>
        </p:nvSpPr>
        <p:spPr>
          <a:xfrm>
            <a:off x="251520" y="1495325"/>
            <a:ext cx="8712968" cy="4525963"/>
          </a:xfrm>
        </p:spPr>
        <p:txBody>
          <a:bodyPr>
            <a:normAutofit/>
          </a:bodyPr>
          <a:lstStyle/>
          <a:p>
            <a:r>
              <a:rPr lang="en-AU" dirty="0"/>
              <a:t>Enemies that are not conquered in our lifetime will linger to conquer future generations. </a:t>
            </a:r>
          </a:p>
          <a:p>
            <a:r>
              <a:rPr lang="en-AU" dirty="0"/>
              <a:t>In Psalms 78:9, the children of Ephraim although they were armed and ready for war </a:t>
            </a:r>
            <a:r>
              <a:rPr lang="en-AU" b="1" dirty="0"/>
              <a:t>turned back</a:t>
            </a:r>
            <a:r>
              <a:rPr lang="en-AU" dirty="0"/>
              <a:t> in the day of battle. </a:t>
            </a:r>
          </a:p>
          <a:p>
            <a:r>
              <a:rPr lang="en-AU" dirty="0"/>
              <a:t>They </a:t>
            </a:r>
            <a:r>
              <a:rPr lang="en-AU" b="1" dirty="0"/>
              <a:t>never overcame </a:t>
            </a:r>
            <a:r>
              <a:rPr lang="en-AU" dirty="0"/>
              <a:t>their enemies! </a:t>
            </a:r>
          </a:p>
          <a:p>
            <a:endParaRPr lang="en-AU" dirty="0"/>
          </a:p>
        </p:txBody>
      </p:sp>
    </p:spTree>
    <p:extLst>
      <p:ext uri="{BB962C8B-B14F-4D97-AF65-F5344CB8AC3E}">
        <p14:creationId xmlns:p14="http://schemas.microsoft.com/office/powerpoint/2010/main" val="3366312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3887192363"/>
              </p:ext>
            </p:extLst>
          </p:nvPr>
        </p:nvGraphicFramePr>
        <p:xfrm>
          <a:off x="359532" y="332656"/>
          <a:ext cx="8424936" cy="5989320"/>
        </p:xfrm>
        <a:graphic>
          <a:graphicData uri="http://schemas.openxmlformats.org/drawingml/2006/table">
            <a:tbl>
              <a:tblPr firstRow="1" bandRow="1">
                <a:tableStyleId>{69012ECD-51FC-41F1-AA8D-1B2483CD663E}</a:tableStyleId>
              </a:tblPr>
              <a:tblGrid>
                <a:gridCol w="4212468">
                  <a:extLst>
                    <a:ext uri="{9D8B030D-6E8A-4147-A177-3AD203B41FA5}">
                      <a16:colId xmlns:a16="http://schemas.microsoft.com/office/drawing/2014/main" val="2719709258"/>
                    </a:ext>
                  </a:extLst>
                </a:gridCol>
                <a:gridCol w="4212468">
                  <a:extLst>
                    <a:ext uri="{9D8B030D-6E8A-4147-A177-3AD203B41FA5}">
                      <a16:colId xmlns:a16="http://schemas.microsoft.com/office/drawing/2014/main" val="3855562822"/>
                    </a:ext>
                  </a:extLst>
                </a:gridCol>
              </a:tblGrid>
              <a:tr h="370840">
                <a:tc>
                  <a:txBody>
                    <a:bodyPr/>
                    <a:lstStyle/>
                    <a:p>
                      <a:r>
                        <a:rPr lang="en-AU" sz="2400" dirty="0"/>
                        <a:t>Saul</a:t>
                      </a:r>
                    </a:p>
                  </a:txBody>
                  <a:tcPr/>
                </a:tc>
                <a:tc>
                  <a:txBody>
                    <a:bodyPr/>
                    <a:lstStyle/>
                    <a:p>
                      <a:r>
                        <a:rPr lang="en-AU" sz="2400" dirty="0"/>
                        <a:t>Mordecai</a:t>
                      </a:r>
                    </a:p>
                  </a:txBody>
                  <a:tcPr/>
                </a:tc>
                <a:extLst>
                  <a:ext uri="{0D108BD9-81ED-4DB2-BD59-A6C34878D82A}">
                    <a16:rowId xmlns:a16="http://schemas.microsoft.com/office/drawing/2014/main" val="214095494"/>
                  </a:ext>
                </a:extLst>
              </a:tr>
              <a:tr h="370840">
                <a:tc>
                  <a:txBody>
                    <a:bodyPr/>
                    <a:lstStyle/>
                    <a:p>
                      <a:r>
                        <a:rPr lang="en-AU" sz="2100" dirty="0"/>
                        <a:t>Son of Kish, </a:t>
                      </a:r>
                      <a:r>
                        <a:rPr lang="en-AU" sz="2100" dirty="0" err="1"/>
                        <a:t>Benjamite</a:t>
                      </a:r>
                      <a:r>
                        <a:rPr lang="en-AU" sz="2100" dirty="0"/>
                        <a:t> (1 Sam 14:51)</a:t>
                      </a:r>
                    </a:p>
                  </a:txBody>
                  <a:tcPr>
                    <a:solidFill>
                      <a:schemeClr val="bg1"/>
                    </a:solidFill>
                  </a:tcPr>
                </a:tc>
                <a:tc>
                  <a:txBody>
                    <a:bodyPr/>
                    <a:lstStyle/>
                    <a:p>
                      <a:r>
                        <a:rPr lang="en-AU" sz="2100" dirty="0"/>
                        <a:t>Son of Kish, </a:t>
                      </a:r>
                      <a:r>
                        <a:rPr lang="en-AU" sz="2100" dirty="0" err="1"/>
                        <a:t>Benjamite</a:t>
                      </a:r>
                      <a:r>
                        <a:rPr lang="en-AU" sz="2100" dirty="0"/>
                        <a:t> (</a:t>
                      </a:r>
                      <a:r>
                        <a:rPr lang="en-AU" sz="2100" dirty="0" err="1"/>
                        <a:t>Esth</a:t>
                      </a:r>
                      <a:r>
                        <a:rPr lang="en-AU" sz="2100" dirty="0"/>
                        <a:t> 2:5)</a:t>
                      </a:r>
                    </a:p>
                  </a:txBody>
                  <a:tcPr>
                    <a:solidFill>
                      <a:schemeClr val="bg1"/>
                    </a:solidFill>
                  </a:tcPr>
                </a:tc>
                <a:extLst>
                  <a:ext uri="{0D108BD9-81ED-4DB2-BD59-A6C34878D82A}">
                    <a16:rowId xmlns:a16="http://schemas.microsoft.com/office/drawing/2014/main" val="1783763960"/>
                  </a:ext>
                </a:extLst>
              </a:tr>
              <a:tr h="370840">
                <a:tc>
                  <a:txBody>
                    <a:bodyPr/>
                    <a:lstStyle/>
                    <a:p>
                      <a:r>
                        <a:rPr lang="en-AU" sz="2100" b="1" dirty="0"/>
                        <a:t>Enemy of the day:</a:t>
                      </a:r>
                      <a:r>
                        <a:rPr lang="en-AU" sz="2400" b="1" dirty="0"/>
                        <a:t> </a:t>
                      </a:r>
                    </a:p>
                    <a:p>
                      <a:r>
                        <a:rPr lang="en-AU" sz="2100" dirty="0"/>
                        <a:t>Amalekites</a:t>
                      </a:r>
                    </a:p>
                    <a:p>
                      <a:r>
                        <a:rPr lang="en-AU" sz="2100" dirty="0"/>
                        <a:t>Saul instructed to utterly </a:t>
                      </a:r>
                    </a:p>
                    <a:p>
                      <a:r>
                        <a:rPr lang="en-AU" sz="2100" dirty="0"/>
                        <a:t>destroy the Amalekites.</a:t>
                      </a:r>
                    </a:p>
                  </a:txBody>
                  <a:tcPr>
                    <a:solidFill>
                      <a:schemeClr val="accent1">
                        <a:lumMod val="20000"/>
                        <a:lumOff val="80000"/>
                      </a:schemeClr>
                    </a:solidFill>
                  </a:tcPr>
                </a:tc>
                <a:tc>
                  <a:txBody>
                    <a:bodyPr/>
                    <a:lstStyle/>
                    <a:p>
                      <a:r>
                        <a:rPr lang="en-AU" sz="2100" b="1" dirty="0"/>
                        <a:t>Enemy of the day:</a:t>
                      </a:r>
                    </a:p>
                    <a:p>
                      <a:r>
                        <a:rPr lang="en-AU" sz="2100" dirty="0"/>
                        <a:t>Haman, the </a:t>
                      </a:r>
                      <a:r>
                        <a:rPr lang="en-AU" sz="2100" dirty="0" err="1"/>
                        <a:t>Agagite</a:t>
                      </a:r>
                      <a:r>
                        <a:rPr lang="en-AU" sz="2100" dirty="0"/>
                        <a:t> </a:t>
                      </a:r>
                    </a:p>
                    <a:p>
                      <a:endParaRPr lang="en-AU" sz="2100" b="0" dirty="0"/>
                    </a:p>
                  </a:txBody>
                  <a:tcPr>
                    <a:solidFill>
                      <a:schemeClr val="accent1">
                        <a:lumMod val="20000"/>
                        <a:lumOff val="80000"/>
                      </a:schemeClr>
                    </a:solidFill>
                  </a:tcPr>
                </a:tc>
                <a:extLst>
                  <a:ext uri="{0D108BD9-81ED-4DB2-BD59-A6C34878D82A}">
                    <a16:rowId xmlns:a16="http://schemas.microsoft.com/office/drawing/2014/main" val="1129498506"/>
                  </a:ext>
                </a:extLst>
              </a:tr>
              <a:tr h="370840">
                <a:tc>
                  <a:txBody>
                    <a:bodyPr/>
                    <a:lstStyle/>
                    <a:p>
                      <a:r>
                        <a:rPr lang="en-AU" sz="2100" b="1" dirty="0"/>
                        <a:t>Action:</a:t>
                      </a:r>
                      <a:r>
                        <a:rPr lang="en-AU" sz="2100" dirty="0"/>
                        <a:t> </a:t>
                      </a:r>
                    </a:p>
                    <a:p>
                      <a:r>
                        <a:rPr lang="en-AU" sz="2100" dirty="0"/>
                        <a:t>Saul</a:t>
                      </a:r>
                      <a:r>
                        <a:rPr lang="en-AU" sz="2100" baseline="0" dirty="0"/>
                        <a:t> fails to follow </a:t>
                      </a:r>
                    </a:p>
                    <a:p>
                      <a:r>
                        <a:rPr lang="en-AU" sz="2100" baseline="0" dirty="0"/>
                        <a:t>instructions and spares King </a:t>
                      </a:r>
                    </a:p>
                    <a:p>
                      <a:r>
                        <a:rPr lang="en-AU" sz="2100" baseline="0" dirty="0" err="1"/>
                        <a:t>Agag’s</a:t>
                      </a:r>
                      <a:r>
                        <a:rPr lang="en-AU" sz="2100" baseline="0" dirty="0"/>
                        <a:t> life</a:t>
                      </a:r>
                      <a:endParaRPr lang="en-AU" sz="2100" b="1" dirty="0"/>
                    </a:p>
                  </a:txBody>
                  <a:tcPr>
                    <a:solidFill>
                      <a:schemeClr val="bg1"/>
                    </a:solidFill>
                  </a:tcPr>
                </a:tc>
                <a:tc>
                  <a:txBody>
                    <a:bodyPr/>
                    <a:lstStyle/>
                    <a:p>
                      <a:r>
                        <a:rPr lang="en-AU" sz="2100" b="1" dirty="0"/>
                        <a:t>Action:</a:t>
                      </a:r>
                    </a:p>
                    <a:p>
                      <a:r>
                        <a:rPr lang="en-AU" sz="2100" b="0" dirty="0"/>
                        <a:t>Prayer</a:t>
                      </a:r>
                      <a:r>
                        <a:rPr lang="en-AU" sz="2100" b="0" baseline="0" dirty="0"/>
                        <a:t> and fasting</a:t>
                      </a:r>
                    </a:p>
                    <a:p>
                      <a:r>
                        <a:rPr lang="en-AU" sz="2100" b="0" baseline="0" dirty="0"/>
                        <a:t>Queen Esther exposes Haman</a:t>
                      </a:r>
                    </a:p>
                    <a:p>
                      <a:endParaRPr lang="en-AU" sz="2100" b="0" dirty="0"/>
                    </a:p>
                  </a:txBody>
                  <a:tcPr>
                    <a:solidFill>
                      <a:schemeClr val="bg1"/>
                    </a:solidFill>
                  </a:tcPr>
                </a:tc>
                <a:extLst>
                  <a:ext uri="{0D108BD9-81ED-4DB2-BD59-A6C34878D82A}">
                    <a16:rowId xmlns:a16="http://schemas.microsoft.com/office/drawing/2014/main" val="1504345427"/>
                  </a:ext>
                </a:extLst>
              </a:tr>
              <a:tr h="370840">
                <a:tc>
                  <a:txBody>
                    <a:bodyPr/>
                    <a:lstStyle/>
                    <a:p>
                      <a:r>
                        <a:rPr lang="en-AU" sz="2100" b="1" dirty="0"/>
                        <a:t>Immediate</a:t>
                      </a:r>
                      <a:r>
                        <a:rPr lang="en-AU" sz="2100" b="1" baseline="0" dirty="0"/>
                        <a:t> consequence:</a:t>
                      </a:r>
                    </a:p>
                    <a:p>
                      <a:r>
                        <a:rPr lang="en-AU" sz="2100" dirty="0"/>
                        <a:t>Kingship and Kingdom given </a:t>
                      </a:r>
                    </a:p>
                    <a:p>
                      <a:r>
                        <a:rPr lang="en-AU" sz="2100" dirty="0"/>
                        <a:t>away (1</a:t>
                      </a:r>
                      <a:r>
                        <a:rPr lang="en-AU" sz="2100" baseline="0" dirty="0"/>
                        <a:t> Sam 13:13-14)</a:t>
                      </a:r>
                    </a:p>
                    <a:p>
                      <a:r>
                        <a:rPr lang="en-AU" sz="2100" b="1" baseline="0" dirty="0"/>
                        <a:t>Latent consequence:</a:t>
                      </a:r>
                      <a:endParaRPr lang="en-AU" sz="2100" b="1" dirty="0"/>
                    </a:p>
                    <a:p>
                      <a:r>
                        <a:rPr lang="en-AU" sz="2100" b="0" dirty="0"/>
                        <a:t>Kish carried i</a:t>
                      </a:r>
                      <a:r>
                        <a:rPr lang="en-AU" sz="2100" b="0" baseline="0" dirty="0"/>
                        <a:t>nto captivity </a:t>
                      </a:r>
                    </a:p>
                    <a:p>
                      <a:r>
                        <a:rPr lang="en-AU" sz="2100" b="0" baseline="0" dirty="0"/>
                        <a:t>(</a:t>
                      </a:r>
                      <a:r>
                        <a:rPr lang="en-AU" sz="2100" b="0" baseline="0" dirty="0" err="1"/>
                        <a:t>Esth</a:t>
                      </a:r>
                      <a:r>
                        <a:rPr lang="en-AU" sz="2100" b="0" baseline="0" dirty="0"/>
                        <a:t> 2:6)</a:t>
                      </a:r>
                      <a:endParaRPr lang="en-AU" sz="2100" b="0" dirty="0"/>
                    </a:p>
                  </a:txBody>
                  <a:tcPr>
                    <a:solidFill>
                      <a:schemeClr val="accent1">
                        <a:lumMod val="20000"/>
                        <a:lumOff val="80000"/>
                      </a:schemeClr>
                    </a:solidFill>
                  </a:tcPr>
                </a:tc>
                <a:tc>
                  <a:txBody>
                    <a:bodyPr/>
                    <a:lstStyle/>
                    <a:p>
                      <a:r>
                        <a:rPr lang="en-AU" sz="2100" b="1" baseline="0" dirty="0"/>
                        <a:t>Consequence:</a:t>
                      </a:r>
                    </a:p>
                    <a:p>
                      <a:r>
                        <a:rPr lang="en-AU" sz="2100" b="0" dirty="0"/>
                        <a:t>The Jews conquered</a:t>
                      </a:r>
                      <a:r>
                        <a:rPr lang="en-AU" sz="2100" b="0" baseline="0" dirty="0"/>
                        <a:t> their </a:t>
                      </a:r>
                    </a:p>
                    <a:p>
                      <a:r>
                        <a:rPr lang="en-AU" sz="2100" b="0" baseline="0" dirty="0"/>
                        <a:t>enemies (</a:t>
                      </a:r>
                      <a:r>
                        <a:rPr lang="en-AU" sz="2100" b="0" baseline="0" dirty="0" err="1"/>
                        <a:t>Esth</a:t>
                      </a:r>
                      <a:r>
                        <a:rPr lang="en-AU" sz="2100" b="0" baseline="0" dirty="0"/>
                        <a:t> 9:5) </a:t>
                      </a:r>
                      <a:endParaRPr lang="en-AU" sz="2100" b="0" dirty="0"/>
                    </a:p>
                  </a:txBody>
                  <a:tcPr>
                    <a:solidFill>
                      <a:schemeClr val="accent1">
                        <a:lumMod val="20000"/>
                        <a:lumOff val="80000"/>
                      </a:schemeClr>
                    </a:solidFill>
                  </a:tcPr>
                </a:tc>
                <a:extLst>
                  <a:ext uri="{0D108BD9-81ED-4DB2-BD59-A6C34878D82A}">
                    <a16:rowId xmlns:a16="http://schemas.microsoft.com/office/drawing/2014/main" val="241392656"/>
                  </a:ext>
                </a:extLst>
              </a:tr>
            </a:tbl>
          </a:graphicData>
        </a:graphic>
      </p:graphicFrame>
    </p:spTree>
    <p:extLst>
      <p:ext uri="{BB962C8B-B14F-4D97-AF65-F5344CB8AC3E}">
        <p14:creationId xmlns:p14="http://schemas.microsoft.com/office/powerpoint/2010/main" val="10022824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Conquering the enemy to surrender</a:t>
            </a:r>
          </a:p>
        </p:txBody>
      </p:sp>
      <p:sp>
        <p:nvSpPr>
          <p:cNvPr id="4" name="Content Placeholder 3"/>
          <p:cNvSpPr>
            <a:spLocks noGrp="1"/>
          </p:cNvSpPr>
          <p:nvPr>
            <p:ph idx="1"/>
          </p:nvPr>
        </p:nvSpPr>
        <p:spPr/>
        <p:txBody>
          <a:bodyPr>
            <a:normAutofit lnSpcReduction="10000"/>
          </a:bodyPr>
          <a:lstStyle/>
          <a:p>
            <a:pPr marL="0" indent="0">
              <a:buNone/>
            </a:pPr>
            <a:r>
              <a:rPr lang="en-AU" dirty="0"/>
              <a:t>1. Repent</a:t>
            </a:r>
          </a:p>
          <a:p>
            <a:pPr lvl="1"/>
            <a:r>
              <a:rPr lang="en-AU" dirty="0"/>
              <a:t>Agree with God</a:t>
            </a:r>
          </a:p>
          <a:p>
            <a:pPr marL="0" indent="0">
              <a:buNone/>
            </a:pPr>
            <a:r>
              <a:rPr lang="en-AU" dirty="0"/>
              <a:t>2. Re-present ourselves back to God</a:t>
            </a:r>
          </a:p>
          <a:p>
            <a:pPr lvl="1"/>
            <a:r>
              <a:rPr lang="en-AU" dirty="0"/>
              <a:t>Allow God to renew, transform, change and reset us</a:t>
            </a:r>
          </a:p>
          <a:p>
            <a:pPr marL="0" indent="0">
              <a:buNone/>
            </a:pPr>
            <a:r>
              <a:rPr lang="en-AU" dirty="0"/>
              <a:t>3. Return back to first love</a:t>
            </a:r>
          </a:p>
          <a:p>
            <a:pPr lvl="1"/>
            <a:r>
              <a:rPr lang="en-AU" dirty="0"/>
              <a:t>Align with God</a:t>
            </a:r>
          </a:p>
          <a:p>
            <a:pPr marL="0" indent="0">
              <a:buNone/>
            </a:pPr>
            <a:r>
              <a:rPr lang="en-AU" dirty="0"/>
              <a:t>4. Remain steadfast</a:t>
            </a:r>
          </a:p>
          <a:p>
            <a:pPr lvl="1"/>
            <a:r>
              <a:rPr lang="en-AU" dirty="0"/>
              <a:t>Anchored in hope and faith</a:t>
            </a:r>
          </a:p>
          <a:p>
            <a:pPr marL="0" indent="0">
              <a:buNone/>
            </a:pPr>
            <a:endParaRPr lang="en-AU" dirty="0"/>
          </a:p>
          <a:p>
            <a:pPr lvl="1"/>
            <a:endParaRPr lang="en-AU" dirty="0"/>
          </a:p>
        </p:txBody>
      </p:sp>
    </p:spTree>
    <p:extLst>
      <p:ext uri="{BB962C8B-B14F-4D97-AF65-F5344CB8AC3E}">
        <p14:creationId xmlns:p14="http://schemas.microsoft.com/office/powerpoint/2010/main" val="17356176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For you have need of endurance…</a:t>
            </a:r>
          </a:p>
        </p:txBody>
      </p:sp>
      <p:sp>
        <p:nvSpPr>
          <p:cNvPr id="3" name="Content Placeholder 2"/>
          <p:cNvSpPr>
            <a:spLocks noGrp="1"/>
          </p:cNvSpPr>
          <p:nvPr>
            <p:ph idx="1"/>
          </p:nvPr>
        </p:nvSpPr>
        <p:spPr>
          <a:xfrm>
            <a:off x="251520" y="1124744"/>
            <a:ext cx="8712968" cy="5174035"/>
          </a:xfrm>
        </p:spPr>
        <p:txBody>
          <a:bodyPr>
            <a:normAutofit fontScale="85000" lnSpcReduction="20000"/>
          </a:bodyPr>
          <a:lstStyle/>
          <a:p>
            <a:pPr marL="0" indent="0">
              <a:buNone/>
            </a:pPr>
            <a:r>
              <a:rPr lang="en-AU" dirty="0" err="1"/>
              <a:t>Heb</a:t>
            </a:r>
            <a:r>
              <a:rPr lang="en-AU"/>
              <a:t> 10:35-11:1</a:t>
            </a:r>
            <a:endParaRPr lang="en-AU" dirty="0"/>
          </a:p>
          <a:p>
            <a:pPr marL="0" indent="0">
              <a:buNone/>
            </a:pPr>
            <a:r>
              <a:rPr lang="en-AU" i="1" dirty="0"/>
              <a:t>Therefore do not cast away your confidence, which has great reward. </a:t>
            </a:r>
            <a:r>
              <a:rPr lang="en-AU" b="1" i="1" dirty="0"/>
              <a:t>For you have need of endurance</a:t>
            </a:r>
            <a:r>
              <a:rPr lang="en-AU" i="1" dirty="0"/>
              <a:t>, so that </a:t>
            </a:r>
            <a:r>
              <a:rPr lang="en-AU" b="1" i="1" dirty="0"/>
              <a:t>after you have done the will of God, you may receive the promise</a:t>
            </a:r>
            <a:r>
              <a:rPr lang="en-AU" i="1" dirty="0"/>
              <a:t>: “For yet a little while, And He who is coming will come and will not tarry. </a:t>
            </a:r>
          </a:p>
          <a:p>
            <a:pPr marL="0" indent="0">
              <a:buNone/>
            </a:pPr>
            <a:r>
              <a:rPr lang="en-AU" i="1" dirty="0"/>
              <a:t>Now the just shall live by faith; </a:t>
            </a:r>
            <a:r>
              <a:rPr lang="en-AU" b="1" i="1" dirty="0"/>
              <a:t>But if anyone draws back, My soul has no pleasure in him</a:t>
            </a:r>
            <a:r>
              <a:rPr lang="en-AU" i="1" dirty="0"/>
              <a:t>.” </a:t>
            </a:r>
          </a:p>
          <a:p>
            <a:pPr marL="0" indent="0">
              <a:buNone/>
            </a:pPr>
            <a:r>
              <a:rPr lang="en-AU" i="1" dirty="0"/>
              <a:t>But we are not of those who draw back to perdition, but of those who believe to the saving of the soul. </a:t>
            </a:r>
          </a:p>
          <a:p>
            <a:pPr marL="0" indent="0">
              <a:buNone/>
            </a:pPr>
            <a:r>
              <a:rPr lang="en-AU" i="1" dirty="0"/>
              <a:t>Now faith is the substance of things hoped for, the evidence of things not seen.</a:t>
            </a:r>
            <a:endParaRPr lang="en-AU" dirty="0"/>
          </a:p>
          <a:p>
            <a:endParaRPr lang="en-AU" dirty="0"/>
          </a:p>
        </p:txBody>
      </p:sp>
    </p:spTree>
    <p:extLst>
      <p:ext uri="{BB962C8B-B14F-4D97-AF65-F5344CB8AC3E}">
        <p14:creationId xmlns:p14="http://schemas.microsoft.com/office/powerpoint/2010/main" val="37452477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0648"/>
            <a:ext cx="9144000" cy="1052736"/>
          </a:xfrm>
        </p:spPr>
        <p:txBody>
          <a:bodyPr/>
          <a:lstStyle/>
          <a:p>
            <a:r>
              <a:rPr lang="en-AU" dirty="0"/>
              <a:t>Don’t just run the race. </a:t>
            </a:r>
          </a:p>
        </p:txBody>
      </p:sp>
      <p:pic>
        <p:nvPicPr>
          <p:cNvPr id="1026" name="Picture 2" descr="http://sigmamindset.com/wp-content/uploads/2012/03/runner-crossing-finish-line1-300x19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680" y="1268760"/>
            <a:ext cx="5427739" cy="36004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871427" y="5013176"/>
            <a:ext cx="5093061" cy="707886"/>
          </a:xfrm>
          <a:prstGeom prst="rect">
            <a:avLst/>
          </a:prstGeom>
        </p:spPr>
        <p:txBody>
          <a:bodyPr wrap="none">
            <a:spAutoFit/>
          </a:bodyPr>
          <a:lstStyle/>
          <a:p>
            <a:r>
              <a:rPr lang="en-AU" sz="4000" b="1" dirty="0">
                <a:latin typeface="Century Gothic" panose="020B0502020202020204" pitchFamily="34" charset="0"/>
                <a:ea typeface="+mj-ea"/>
                <a:cs typeface="Arial" pitchFamily="34" charset="0"/>
              </a:rPr>
              <a:t>Run the race to win </a:t>
            </a:r>
          </a:p>
        </p:txBody>
      </p:sp>
    </p:spTree>
    <p:extLst>
      <p:ext uri="{BB962C8B-B14F-4D97-AF65-F5344CB8AC3E}">
        <p14:creationId xmlns:p14="http://schemas.microsoft.com/office/powerpoint/2010/main" val="8422280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2543</TotalTime>
  <Words>2096</Words>
  <Application>Microsoft Office PowerPoint</Application>
  <PresentationFormat>On-screen Show (4:3)</PresentationFormat>
  <Paragraphs>140</Paragraphs>
  <Slides>12</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맑은 고딕</vt:lpstr>
      <vt:lpstr>Arial</vt:lpstr>
      <vt:lpstr>Calibri</vt:lpstr>
      <vt:lpstr>Century Gothic</vt:lpstr>
      <vt:lpstr>Office Theme</vt:lpstr>
      <vt:lpstr>If I perish, I perish Part Two</vt:lpstr>
      <vt:lpstr>John 12:24-26 (AMP)</vt:lpstr>
      <vt:lpstr>John 12:24-26 (AMP)</vt:lpstr>
      <vt:lpstr>John 12:24-26 (AMP)</vt:lpstr>
      <vt:lpstr>Recap</vt:lpstr>
      <vt:lpstr>The Soul</vt:lpstr>
      <vt:lpstr>The enemy we fail to conquer, will conquer you</vt:lpstr>
      <vt:lpstr>Failure to conquer enemies now will jeopardize future generations</vt:lpstr>
      <vt:lpstr>PowerPoint Presentation</vt:lpstr>
      <vt:lpstr>Conquering the enemy to surrender</vt:lpstr>
      <vt:lpstr>For you have need of endurance…</vt:lpstr>
      <vt:lpstr>Don’t just run the race. </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Evangel</cp:lastModifiedBy>
  <cp:revision>420</cp:revision>
  <dcterms:created xsi:type="dcterms:W3CDTF">2014-04-01T16:35:38Z</dcterms:created>
  <dcterms:modified xsi:type="dcterms:W3CDTF">2016-08-28T02:31:29Z</dcterms:modified>
</cp:coreProperties>
</file>